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652" r:id="rId2"/>
    <p:sldId id="691" r:id="rId3"/>
    <p:sldId id="688" r:id="rId4"/>
    <p:sldId id="687" r:id="rId5"/>
    <p:sldId id="682" r:id="rId6"/>
    <p:sldId id="714" r:id="rId7"/>
    <p:sldId id="716" r:id="rId8"/>
    <p:sldId id="715" r:id="rId9"/>
    <p:sldId id="654" r:id="rId10"/>
    <p:sldId id="686" r:id="rId11"/>
    <p:sldId id="690" r:id="rId12"/>
    <p:sldId id="680" r:id="rId13"/>
    <p:sldId id="708" r:id="rId14"/>
    <p:sldId id="707" r:id="rId15"/>
    <p:sldId id="704" r:id="rId16"/>
    <p:sldId id="683" r:id="rId17"/>
    <p:sldId id="684" r:id="rId18"/>
    <p:sldId id="717" r:id="rId19"/>
    <p:sldId id="697" r:id="rId20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BF44"/>
    <a:srgbClr val="33313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55" autoAdjust="0"/>
    <p:restoredTop sz="94615" autoAdjust="0"/>
  </p:normalViewPr>
  <p:slideViewPr>
    <p:cSldViewPr>
      <p:cViewPr varScale="1">
        <p:scale>
          <a:sx n="114" d="100"/>
          <a:sy n="114" d="100"/>
        </p:scale>
        <p:origin x="22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8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2" tIns="45935" rIns="91872" bIns="45935" numCol="1" anchor="t" anchorCtr="0" compatLnSpc="1">
            <a:prstTxWarp prst="textNoShape">
              <a:avLst/>
            </a:prstTxWarp>
          </a:bodyPr>
          <a:lstStyle>
            <a:lvl1pPr algn="l" defTabSz="91916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2" tIns="45935" rIns="91872" bIns="45935" numCol="1" anchor="t" anchorCtr="0" compatLnSpc="1">
            <a:prstTxWarp prst="textNoShape">
              <a:avLst/>
            </a:prstTxWarp>
          </a:bodyPr>
          <a:lstStyle>
            <a:lvl1pPr algn="r" defTabSz="91916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2" tIns="45935" rIns="91872" bIns="45935" numCol="1" anchor="b" anchorCtr="0" compatLnSpc="1">
            <a:prstTxWarp prst="textNoShape">
              <a:avLst/>
            </a:prstTxWarp>
          </a:bodyPr>
          <a:lstStyle>
            <a:lvl1pPr algn="l" defTabSz="91916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72" tIns="45935" rIns="91872" bIns="45935" numCol="1" anchor="b" anchorCtr="0" compatLnSpc="1">
            <a:prstTxWarp prst="textNoShape">
              <a:avLst/>
            </a:prstTxWarp>
          </a:bodyPr>
          <a:lstStyle>
            <a:lvl1pPr algn="r" defTabSz="919163" eaLnBrk="1" hangingPunct="1">
              <a:defRPr sz="1200"/>
            </a:lvl1pPr>
          </a:lstStyle>
          <a:p>
            <a:fld id="{5479B905-C26A-4D04-A206-997309CAF5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70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2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2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2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2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2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1C3F40A-838E-44A0-B59C-0D2B5A8126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729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7DC6F-E5B5-4C5A-BA11-F7C9F203F30C}" type="slidenum">
              <a:rPr lang="en-US"/>
              <a:pPr/>
              <a:t>1</a:t>
            </a:fld>
            <a:endParaRPr lang="en-US"/>
          </a:p>
        </p:txBody>
      </p:sp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49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3F40A-838E-44A0-B59C-0D2B5A8126B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81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6EAE5F-9116-4B60-AA19-28F30CFCFDDB}" type="slidenum">
              <a:rPr lang="en-US"/>
              <a:pPr/>
              <a:t>9</a:t>
            </a:fld>
            <a:endParaRPr lang="en-US"/>
          </a:p>
        </p:txBody>
      </p:sp>
      <p:sp>
        <p:nvSpPr>
          <p:cNvPr id="72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48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4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210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  <a:solidFill>
            <a:srgbClr val="71BF44"/>
          </a:solidFill>
        </p:grpSpPr>
        <p:sp>
          <p:nvSpPr>
            <p:cNvPr id="2222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222212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75000"/>
                <a:lumOff val="25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22221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  <a:solidFill>
            <a:schemeClr val="bg1">
              <a:lumMod val="65000"/>
            </a:schemeClr>
          </a:solidFill>
        </p:grpSpPr>
        <p:sp>
          <p:nvSpPr>
            <p:cNvPr id="222214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15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22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  <a:solidFill>
            <a:schemeClr val="accent4">
              <a:lumMod val="75000"/>
              <a:lumOff val="25000"/>
            </a:schemeClr>
          </a:solidFill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2221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22221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13F538CF-67B6-4050-8E7C-08CD080E5C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2222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  <a:lumOff val="25000"/>
            </a:schemeClr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024" y="1552575"/>
            <a:ext cx="2543175" cy="7810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0410D-02F9-4B81-A650-92A73BA686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326FA-28A1-4F9E-8E30-4EEFE4C926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732B55B4-65DF-498E-BAF9-F4C4356922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734C09FC-7448-4DE2-91E0-EA984F7647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4B20B040-EA44-467C-A5C5-5B3BD8AD44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4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5B788-08E9-4AA2-A479-735039F4167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0886"/>
            <a:ext cx="2543175" cy="7810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0C8D7-83ED-4088-AA85-4E4E871857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86544-2B56-4736-B5B6-9B5221BC22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EDF1D-A5BD-4CF5-B233-B5383CB22F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369EE-B6D2-4177-A5BD-E813890095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670EB-3C7E-43D8-9AC1-C87540478E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2E6F2-7F21-45A7-A40B-EDA0F9EEA8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A3522-B7A5-4056-95BF-970E252891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118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  <a:solidFill>
            <a:srgbClr val="71BF44"/>
          </a:solidFill>
        </p:grpSpPr>
        <p:grpSp>
          <p:nvGrpSpPr>
            <p:cNvPr id="22118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  <a:grpFill/>
          </p:grpSpPr>
          <p:sp>
            <p:nvSpPr>
              <p:cNvPr id="22118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18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grpFill/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21190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  <a:grpFill/>
          </p:grpSpPr>
          <p:sp>
            <p:nvSpPr>
              <p:cNvPr id="22119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19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1193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211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11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211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211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7769A46D-B6E2-41F0-B401-1DD4D2E750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1"/>
        </a:buClr>
        <a:buSzPct val="75000"/>
        <a:buFont typeface="Wingdings" pitchFamily="2" charset="2"/>
        <a:buChar char="l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1"/>
        </a:buClr>
        <a:buSzPct val="75000"/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SzPct val="75000"/>
        <a:buFont typeface="Wingdings" pitchFamily="2" charset="2"/>
        <a:buChar char="l"/>
        <a:defRPr sz="20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SzPct val="80000"/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SzPct val="65000"/>
        <a:buFont typeface="Wingdings" pitchFamily="2" charset="2"/>
        <a:buChar char="l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steve@ppblaw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362200"/>
            <a:ext cx="4013200" cy="2387600"/>
          </a:xfrm>
        </p:spPr>
        <p:txBody>
          <a:bodyPr/>
          <a:lstStyle/>
          <a:p>
            <a:r>
              <a:rPr lang="en-US" dirty="0"/>
              <a:t>Intellectual Property “Lunch and Learn”</a:t>
            </a:r>
          </a:p>
        </p:txBody>
      </p:sp>
      <p:sp>
        <p:nvSpPr>
          <p:cNvPr id="504835" name="AutoShape 3"/>
          <p:cNvSpPr>
            <a:spLocks noChangeArrowheads="1"/>
          </p:cNvSpPr>
          <p:nvPr/>
        </p:nvSpPr>
        <p:spPr bwMode="auto">
          <a:xfrm>
            <a:off x="762000" y="33528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endParaRPr lang="en-US" sz="3600" b="1"/>
          </a:p>
        </p:txBody>
      </p:sp>
      <p:sp>
        <p:nvSpPr>
          <p:cNvPr id="504843" name="Text Box 11"/>
          <p:cNvSpPr txBox="1">
            <a:spLocks noChangeArrowheads="1"/>
          </p:cNvSpPr>
          <p:nvPr/>
        </p:nvSpPr>
        <p:spPr bwMode="auto">
          <a:xfrm>
            <a:off x="5715000" y="5257800"/>
            <a:ext cx="2362200" cy="457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November 2019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word, words and/or symbol that distinguishes one party’s goods or services from those of others, i.e., a brand name or symbol</a:t>
            </a:r>
          </a:p>
          <a:p>
            <a:r>
              <a:rPr lang="en-US" dirty="0"/>
              <a:t>Used to prevent others from marking their (similar) goods with a mark that would confuse consumers about the source of the goods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936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Require Federal Registration</a:t>
            </a:r>
          </a:p>
          <a:p>
            <a:r>
              <a:rPr lang="en-US" dirty="0"/>
              <a:t>However there are benefits to registering your trademark, including determining whether there are any existing trademarks that you might infringe (compare patents)</a:t>
            </a:r>
          </a:p>
          <a:p>
            <a:r>
              <a:rPr lang="en-US" dirty="0"/>
              <a:t>TM vs ® symbols</a:t>
            </a:r>
          </a:p>
        </p:txBody>
      </p:sp>
    </p:spTree>
    <p:extLst>
      <p:ext uri="{BB962C8B-B14F-4D97-AF65-F5344CB8AC3E}">
        <p14:creationId xmlns:p14="http://schemas.microsoft.com/office/powerpoint/2010/main" val="518972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Copyrights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Protects works of authorship (including software) from being copied.</a:t>
            </a:r>
          </a:p>
          <a:p>
            <a:r>
              <a:rPr lang="en-US" dirty="0"/>
              <a:t>Not required to be registered with the Federal Government, but there are benefits to registration (can sue in Federal court, can obtain statutory damages and attorneys fees, etc.)</a:t>
            </a:r>
          </a:p>
        </p:txBody>
      </p:sp>
    </p:spTree>
    <p:extLst>
      <p:ext uri="{BB962C8B-B14F-4D97-AF65-F5344CB8AC3E}">
        <p14:creationId xmlns:p14="http://schemas.microsoft.com/office/powerpoint/2010/main" val="1080123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What Can Intellectual Property Do For Your Business?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Assist In Executing Your Business Plan</a:t>
            </a:r>
          </a:p>
          <a:p>
            <a:pPr lvl="1"/>
            <a:r>
              <a:rPr lang="en-US" dirty="0"/>
              <a:t>Create a Barrier to Entry for Competitors</a:t>
            </a:r>
          </a:p>
          <a:p>
            <a:pPr lvl="1"/>
            <a:r>
              <a:rPr lang="en-US" dirty="0"/>
              <a:t>Convince Customers to Buy From You (Only We Can Provide These Features)</a:t>
            </a:r>
          </a:p>
          <a:p>
            <a:r>
              <a:rPr lang="en-US" dirty="0"/>
              <a:t>Freedom to Operate</a:t>
            </a:r>
          </a:p>
          <a:p>
            <a:pPr lvl="1"/>
            <a:r>
              <a:rPr lang="en-US" dirty="0"/>
              <a:t>Make Competitors Less Likely to Assert Their Intellectual Property Against Your Company (Defensive Property)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892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Intellectual Property Do For Your Business?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Directly Generate Revenue</a:t>
            </a:r>
          </a:p>
          <a:p>
            <a:pPr lvl="1"/>
            <a:r>
              <a:rPr lang="en-US" dirty="0"/>
              <a:t>Litigation Damages</a:t>
            </a:r>
          </a:p>
          <a:p>
            <a:pPr lvl="1"/>
            <a:r>
              <a:rPr lang="en-US" dirty="0"/>
              <a:t>IP Licensing/Sales</a:t>
            </a:r>
          </a:p>
          <a:p>
            <a:r>
              <a:rPr lang="en-US" dirty="0"/>
              <a:t>Help Get Financing</a:t>
            </a:r>
          </a:p>
          <a:p>
            <a:pPr lvl="1"/>
            <a:r>
              <a:rPr lang="en-US" dirty="0"/>
              <a:t>Comfort Your Investors/Potential Investors</a:t>
            </a:r>
          </a:p>
          <a:p>
            <a:r>
              <a:rPr lang="en-US" dirty="0"/>
              <a:t>Hedge Against Primary Business Failure</a:t>
            </a:r>
          </a:p>
          <a:p>
            <a:r>
              <a:rPr lang="en-US" dirty="0"/>
              <a:t>Recognize Key Contributors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15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1AA01-3F58-4C92-9BBD-5EC16E22E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I Need to Consider IP Protection?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BB2F7-4E47-47EB-8E82-D5015F818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it is Created, When you Solve a Mission Critical Problem</a:t>
            </a:r>
          </a:p>
          <a:p>
            <a:r>
              <a:rPr lang="en-US" dirty="0"/>
              <a:t>(Preferably) Before Public Disclosure or Sale of an Invention…more on this in a minute</a:t>
            </a:r>
          </a:p>
          <a:p>
            <a:r>
              <a:rPr lang="en-US" dirty="0"/>
              <a:t>Funding Considerations</a:t>
            </a:r>
          </a:p>
          <a:p>
            <a:pPr lvl="1"/>
            <a:r>
              <a:rPr lang="en-US" dirty="0"/>
              <a:t>Be Able to Articulate Your IP Plan</a:t>
            </a:r>
          </a:p>
          <a:p>
            <a:pPr lvl="1"/>
            <a:r>
              <a:rPr lang="en-US" dirty="0"/>
              <a:t>What Are Your Barrier(s) to Entry</a:t>
            </a:r>
          </a:p>
        </p:txBody>
      </p:sp>
    </p:spTree>
    <p:extLst>
      <p:ext uri="{BB962C8B-B14F-4D97-AF65-F5344CB8AC3E}">
        <p14:creationId xmlns:p14="http://schemas.microsoft.com/office/powerpoint/2010/main" val="3462720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Disclosure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Absolute Novelty Countries, e.g., European countries</a:t>
            </a:r>
          </a:p>
          <a:p>
            <a:r>
              <a:rPr lang="en-US" dirty="0"/>
              <a:t>Grace Period Countries, e.g., United States</a:t>
            </a:r>
          </a:p>
          <a:p>
            <a:pPr lvl="1"/>
            <a:r>
              <a:rPr lang="en-US" dirty="0"/>
              <a:t>Scope of Excused Public Disclosures May Vary</a:t>
            </a:r>
          </a:p>
          <a:p>
            <a:pPr lvl="1"/>
            <a:r>
              <a:rPr lang="en-US" dirty="0"/>
              <a:t>Length of Grace Period May Vary</a:t>
            </a:r>
          </a:p>
          <a:p>
            <a:r>
              <a:rPr lang="en-US" dirty="0"/>
              <a:t>Best Practice – File a Provisional/Non-Provisional Patent Application Before Disclosure or Keep IP out of Disclosure!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051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Disclosure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NDA/CDA can mitigate the “public” nature of a disclosure</a:t>
            </a:r>
          </a:p>
          <a:p>
            <a:r>
              <a:rPr lang="en-US" dirty="0"/>
              <a:t>A Word of Caution About NDAs</a:t>
            </a:r>
          </a:p>
          <a:p>
            <a:r>
              <a:rPr lang="en-US" dirty="0"/>
              <a:t>Investor(s) Unwilling to Sign NDA?</a:t>
            </a:r>
          </a:p>
          <a:p>
            <a:pPr lvl="1"/>
            <a:r>
              <a:rPr lang="en-US" dirty="0"/>
              <a:t>Explain that it Protects Them Too!</a:t>
            </a:r>
          </a:p>
          <a:p>
            <a:pPr lvl="1"/>
            <a:r>
              <a:rPr lang="en-US" dirty="0"/>
              <a:t>Avoids IP destroying public disclosure</a:t>
            </a:r>
          </a:p>
          <a:p>
            <a:pPr lvl="1"/>
            <a:r>
              <a:rPr lang="en-US" dirty="0"/>
              <a:t>Avoids starting the patent clock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726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FC1B-29A0-459B-A141-2B6825981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Capturing 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2DEE6-2343-464F-AC2C-DA148C98B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Mechanism for Identifying IP</a:t>
            </a:r>
          </a:p>
          <a:p>
            <a:pPr lvl="1"/>
            <a:r>
              <a:rPr lang="en-US" dirty="0"/>
              <a:t>Invention Disclosure Forms</a:t>
            </a:r>
          </a:p>
          <a:p>
            <a:r>
              <a:rPr lang="en-US" dirty="0"/>
              <a:t> Capture IP Rights</a:t>
            </a:r>
          </a:p>
          <a:p>
            <a:pPr lvl="1"/>
            <a:r>
              <a:rPr lang="en-US" dirty="0"/>
              <a:t>Employee Agreement</a:t>
            </a:r>
          </a:p>
          <a:p>
            <a:pPr lvl="1"/>
            <a:r>
              <a:rPr lang="en-US" dirty="0"/>
              <a:t>Subcontractor Agreement</a:t>
            </a:r>
          </a:p>
        </p:txBody>
      </p:sp>
    </p:spTree>
    <p:extLst>
      <p:ext uri="{BB962C8B-B14F-4D97-AF65-F5344CB8AC3E}">
        <p14:creationId xmlns:p14="http://schemas.microsoft.com/office/powerpoint/2010/main" val="821232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 Now?</a:t>
            </a:r>
          </a:p>
          <a:p>
            <a:r>
              <a:rPr lang="en-US" dirty="0"/>
              <a:t>Questions Later?  </a:t>
            </a:r>
          </a:p>
          <a:p>
            <a:pPr lvl="1"/>
            <a:r>
              <a:rPr lang="en-US" dirty="0"/>
              <a:t>Steve duBois </a:t>
            </a:r>
          </a:p>
          <a:p>
            <a:pPr lvl="1"/>
            <a:r>
              <a:rPr lang="en-US" dirty="0">
                <a:hlinkClick r:id="rId2"/>
              </a:rPr>
              <a:t>steve@ppblaw.com</a:t>
            </a:r>
            <a:endParaRPr lang="en-US" dirty="0"/>
          </a:p>
          <a:p>
            <a:pPr lvl="1"/>
            <a:r>
              <a:rPr lang="en-US" dirty="0"/>
              <a:t>540-361-1863 x 125</a:t>
            </a:r>
          </a:p>
          <a:p>
            <a:pPr lvl="5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542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Us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Steven M. duBois – 30 years working in Intellectual Property (IP) Law, with the U.S. Patent Office, Large Law Firm, Startup and Now PPB.  Degrees in Law and Electrical Engineering.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PPB – 10 attorney law firm located in Fredericksburg, VA specializing in IP Law</a:t>
            </a:r>
          </a:p>
        </p:txBody>
      </p:sp>
    </p:spTree>
    <p:extLst>
      <p:ext uri="{BB962C8B-B14F-4D97-AF65-F5344CB8AC3E}">
        <p14:creationId xmlns:p14="http://schemas.microsoft.com/office/powerpoint/2010/main" val="86203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At A High Level the Different Types of Intellectual Property</a:t>
            </a:r>
          </a:p>
          <a:p>
            <a:r>
              <a:rPr lang="en-US" dirty="0"/>
              <a:t>What Can Intellectual Property Can Do For Your Business?</a:t>
            </a:r>
          </a:p>
          <a:p>
            <a:r>
              <a:rPr lang="en-US" dirty="0"/>
              <a:t>When Do You Need to Consider Protecting Your IP?</a:t>
            </a:r>
          </a:p>
          <a:p>
            <a:r>
              <a:rPr lang="en-US" dirty="0"/>
              <a:t>Answer Your Questions (Interactively)</a:t>
            </a:r>
          </a:p>
        </p:txBody>
      </p:sp>
    </p:spTree>
    <p:extLst>
      <p:ext uri="{BB962C8B-B14F-4D97-AF65-F5344CB8AC3E}">
        <p14:creationId xmlns:p14="http://schemas.microsoft.com/office/powerpoint/2010/main" val="4246231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Intellectual Property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Protection for Implementation of Ideas </a:t>
            </a:r>
          </a:p>
          <a:p>
            <a:pPr lvl="1"/>
            <a:r>
              <a:rPr lang="en-US" dirty="0"/>
              <a:t>Patents</a:t>
            </a:r>
          </a:p>
          <a:p>
            <a:pPr lvl="1"/>
            <a:r>
              <a:rPr lang="en-US" dirty="0"/>
              <a:t>Trade Secrets</a:t>
            </a:r>
          </a:p>
          <a:p>
            <a:r>
              <a:rPr lang="en-US" dirty="0"/>
              <a:t>Protection for Branding</a:t>
            </a:r>
          </a:p>
          <a:p>
            <a:pPr lvl="1"/>
            <a:r>
              <a:rPr lang="en-US" dirty="0"/>
              <a:t>Trademarks</a:t>
            </a:r>
          </a:p>
          <a:p>
            <a:r>
              <a:rPr lang="en-US" dirty="0"/>
              <a:t>Protection for Expression of Ideas</a:t>
            </a:r>
          </a:p>
          <a:p>
            <a:pPr lvl="1"/>
            <a:r>
              <a:rPr lang="en-US" dirty="0"/>
              <a:t>Copyrights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211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If your patent is granted, you receive a time limited (20 years from filing) monopoly to exclude others from making, using and selling the claimed invention.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Patents are a Negative (Exclusive) Right ….They Do Not Give You the Right to Make, Use and Sell Your Invention (Compare with Trademarks)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141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0A7FD-840C-495E-B5F8-6F4C471A1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U.S. Patent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61936-A423-4C4C-9D3C-BE0B4A1D8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8F8F8F">
                  <a:lumOff val="44000"/>
                </a:srgbClr>
              </a:buClr>
              <a:buFontTx/>
              <a:buChar char="●"/>
              <a:defRPr sz="2300"/>
            </a:pPr>
            <a:r>
              <a:rPr lang="en-US" sz="2300" dirty="0">
                <a:solidFill>
                  <a:srgbClr val="8F8F8F">
                    <a:lumOff val="44000"/>
                  </a:srgbClr>
                </a:solidFill>
                <a:cs typeface="Arial"/>
                <a:sym typeface="Arial"/>
              </a:rPr>
              <a:t>Provisional:</a:t>
            </a:r>
          </a:p>
          <a:p>
            <a:pPr lvl="1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8F8F8F">
                  <a:lumOff val="44000"/>
                </a:srgbClr>
              </a:buClr>
              <a:defRPr sz="2000"/>
            </a:pPr>
            <a:r>
              <a:rPr lang="en-US" sz="2000" dirty="0">
                <a:solidFill>
                  <a:srgbClr val="8F8F8F">
                    <a:lumOff val="44000"/>
                  </a:srgbClr>
                </a:solidFill>
                <a:cs typeface="Arial"/>
                <a:sym typeface="Arial"/>
              </a:rPr>
              <a:t>Not examined and not enforceable – used to plant stake in ground to establish a date of invention and protect against public disclosure.</a:t>
            </a:r>
          </a:p>
          <a:p>
            <a:pPr lvl="1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8F8F8F">
                  <a:lumOff val="44000"/>
                </a:srgbClr>
              </a:buClr>
              <a:defRPr sz="900"/>
            </a:pPr>
            <a:endParaRPr lang="en-US" sz="900" dirty="0">
              <a:solidFill>
                <a:srgbClr val="8F8F8F">
                  <a:lumOff val="44000"/>
                </a:srgbClr>
              </a:solidFill>
              <a:cs typeface="Arial"/>
              <a:sym typeface="Arial"/>
            </a:endParaRPr>
          </a:p>
          <a:p>
            <a:pPr lvl="1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8F8F8F">
                  <a:lumOff val="44000"/>
                </a:srgbClr>
              </a:buClr>
              <a:defRPr sz="2000"/>
            </a:pPr>
            <a:r>
              <a:rPr lang="en-US" sz="2000" dirty="0">
                <a:solidFill>
                  <a:srgbClr val="8F8F8F">
                    <a:lumOff val="44000"/>
                  </a:srgbClr>
                </a:solidFill>
                <a:cs typeface="Arial"/>
                <a:sym typeface="Arial"/>
              </a:rPr>
              <a:t>Expires after 12 months.</a:t>
            </a:r>
          </a:p>
          <a:p>
            <a:pPr lvl="1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8F8F8F">
                  <a:lumOff val="44000"/>
                </a:srgbClr>
              </a:buClr>
              <a:defRPr sz="900"/>
            </a:pPr>
            <a:endParaRPr lang="en-US" sz="900" dirty="0">
              <a:solidFill>
                <a:srgbClr val="8F8F8F">
                  <a:lumOff val="44000"/>
                </a:srgbClr>
              </a:solidFill>
              <a:cs typeface="Arial"/>
              <a:sym typeface="Arial"/>
            </a:endParaRPr>
          </a:p>
          <a:p>
            <a:pPr lvl="0" fontAlgn="auto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8F8F8F">
                  <a:lumOff val="44000"/>
                </a:srgbClr>
              </a:buClr>
              <a:buFontTx/>
              <a:buChar char="●"/>
              <a:defRPr sz="2300"/>
            </a:pPr>
            <a:r>
              <a:rPr lang="en-US" sz="2300" dirty="0">
                <a:solidFill>
                  <a:srgbClr val="8F8F8F">
                    <a:lumOff val="44000"/>
                  </a:srgbClr>
                </a:solidFill>
                <a:cs typeface="Arial"/>
                <a:sym typeface="Arial"/>
              </a:rPr>
              <a:t>Non-Provisional</a:t>
            </a:r>
          </a:p>
          <a:p>
            <a:pPr lvl="1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8F8F8F">
                  <a:lumOff val="44000"/>
                </a:srgbClr>
              </a:buClr>
              <a:defRPr sz="2000"/>
            </a:pPr>
            <a:r>
              <a:rPr lang="en-US" sz="2000" dirty="0">
                <a:solidFill>
                  <a:srgbClr val="8F8F8F">
                    <a:lumOff val="44000"/>
                  </a:srgbClr>
                </a:solidFill>
                <a:cs typeface="Arial"/>
                <a:sym typeface="Arial"/>
              </a:rPr>
              <a:t>USPTO conducts detailed examination.</a:t>
            </a:r>
          </a:p>
          <a:p>
            <a:pPr lvl="1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8F8F8F">
                  <a:lumOff val="44000"/>
                </a:srgbClr>
              </a:buClr>
              <a:defRPr sz="900"/>
            </a:pPr>
            <a:endParaRPr lang="en-US" sz="900" dirty="0">
              <a:solidFill>
                <a:srgbClr val="8F8F8F">
                  <a:lumOff val="44000"/>
                </a:srgbClr>
              </a:solidFill>
              <a:cs typeface="Arial"/>
              <a:sym typeface="Arial"/>
            </a:endParaRPr>
          </a:p>
          <a:p>
            <a:pPr lvl="1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8F8F8F">
                  <a:lumOff val="44000"/>
                </a:srgbClr>
              </a:buClr>
              <a:defRPr sz="2000"/>
            </a:pPr>
            <a:r>
              <a:rPr lang="en-US" sz="2000" dirty="0">
                <a:solidFill>
                  <a:srgbClr val="8F8F8F">
                    <a:lumOff val="44000"/>
                  </a:srgbClr>
                </a:solidFill>
                <a:cs typeface="Arial"/>
                <a:sym typeface="Arial"/>
              </a:rPr>
              <a:t>Patent issuing from non-provisional entitled to term of 20 years from earliest claimed filing date.</a:t>
            </a:r>
          </a:p>
          <a:p>
            <a:pPr lvl="1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8F8F8F">
                  <a:lumOff val="44000"/>
                </a:srgbClr>
              </a:buClr>
              <a:defRPr sz="2000"/>
            </a:pPr>
            <a:endParaRPr lang="en-US" sz="2000" dirty="0">
              <a:solidFill>
                <a:srgbClr val="8F8F8F">
                  <a:lumOff val="44000"/>
                </a:srgbClr>
              </a:solidFill>
              <a:cs typeface="Arial"/>
              <a:sym typeface="Arial"/>
            </a:endParaRPr>
          </a:p>
          <a:p>
            <a:pPr marL="0" lvl="0" indent="0" fontAlgn="auto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8F8F8F">
                  <a:lumOff val="44000"/>
                </a:srgbClr>
              </a:buClr>
              <a:buNone/>
              <a:defRPr sz="2300"/>
            </a:pPr>
            <a:endParaRPr lang="en-US" sz="2000" dirty="0">
              <a:solidFill>
                <a:srgbClr val="8F8F8F">
                  <a:lumOff val="44000"/>
                </a:srgbClr>
              </a:solidFill>
              <a:cs typeface="Arial"/>
              <a:sym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442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1ECCE-C1F9-4D0C-9425-AB41F5737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the Patent Clock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BD558-EE22-4F87-8892-8FC7594E4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file a U.S. provisional patent application, you start a 12 month clock by the end of which you must file a U.S. non-provisional patent application and/or international patent application(s) if you want to/need to retain the priority date of the provisional patent application</a:t>
            </a:r>
          </a:p>
        </p:txBody>
      </p:sp>
    </p:spTree>
    <p:extLst>
      <p:ext uri="{BB962C8B-B14F-4D97-AF65-F5344CB8AC3E}">
        <p14:creationId xmlns:p14="http://schemas.microsoft.com/office/powerpoint/2010/main" val="1135800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8B440-E142-42D4-962A-0CCD4B988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International Patent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34535-0C71-4A3F-ADFD-6BEB78AB3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>
              <a:spcBef>
                <a:spcPts val="600"/>
              </a:spcBef>
              <a:spcAft>
                <a:spcPts val="0"/>
              </a:spcAft>
              <a:buClr>
                <a:srgbClr val="8F8F8F">
                  <a:lumOff val="44000"/>
                </a:srgbClr>
              </a:buClr>
              <a:buFontTx/>
              <a:buChar char="●"/>
            </a:pPr>
            <a:r>
              <a:rPr lang="en-US" dirty="0">
                <a:solidFill>
                  <a:srgbClr val="8F8F8F">
                    <a:lumOff val="44000"/>
                  </a:srgbClr>
                </a:solidFill>
                <a:cs typeface="Arial"/>
                <a:sym typeface="Arial"/>
              </a:rPr>
              <a:t>National applications – filed in a patent office outside of the US, e.g., Germany</a:t>
            </a:r>
          </a:p>
          <a:p>
            <a:pPr lvl="0" fontAlgn="auto">
              <a:spcBef>
                <a:spcPts val="600"/>
              </a:spcBef>
              <a:spcAft>
                <a:spcPts val="0"/>
              </a:spcAft>
              <a:buClr>
                <a:srgbClr val="8F8F8F">
                  <a:lumOff val="44000"/>
                </a:srgbClr>
              </a:buClr>
              <a:buFontTx/>
              <a:buChar char="●"/>
            </a:pPr>
            <a:r>
              <a:rPr lang="en-US" dirty="0">
                <a:solidFill>
                  <a:srgbClr val="8F8F8F">
                    <a:lumOff val="44000"/>
                  </a:srgbClr>
                </a:solidFill>
                <a:cs typeface="Arial"/>
                <a:sym typeface="Arial"/>
              </a:rPr>
              <a:t>Regional Applications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Clr>
                <a:srgbClr val="8F8F8F">
                  <a:lumOff val="44000"/>
                </a:srgbClr>
              </a:buClr>
              <a:buFontTx/>
              <a:buChar char="●"/>
            </a:pPr>
            <a:r>
              <a:rPr lang="en-US" dirty="0">
                <a:solidFill>
                  <a:srgbClr val="8F8F8F">
                    <a:lumOff val="44000"/>
                  </a:srgbClr>
                </a:solidFill>
                <a:cs typeface="Arial"/>
                <a:sym typeface="Arial"/>
              </a:rPr>
              <a:t>Covers more than one country, such as a European Patent Application</a:t>
            </a:r>
          </a:p>
          <a:p>
            <a:r>
              <a:rPr lang="en-US" dirty="0"/>
              <a:t>PCT Application</a:t>
            </a:r>
          </a:p>
          <a:p>
            <a:pPr lvl="1"/>
            <a:r>
              <a:rPr lang="en-US" dirty="0"/>
              <a:t>Does not issue as a patent; resets the clock from 12 months to 30 months (extra 18 months).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616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 Secrets</a:t>
            </a:r>
            <a:endParaRPr lang="en-US" sz="3200" dirty="0"/>
          </a:p>
        </p:txBody>
      </p:sp>
      <p:sp>
        <p:nvSpPr>
          <p:cNvPr id="506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Wingdings" pitchFamily="2" charset="2"/>
              <a:buChar char="l"/>
            </a:pPr>
            <a:r>
              <a:rPr lang="en-US" dirty="0"/>
              <a:t>Any valuable business information which gives a party an economic advantage in commerce and for which the party takes reasonable efforts to maintain the secrecy of that information.</a:t>
            </a:r>
          </a:p>
          <a:p>
            <a:pPr marL="342900" lvl="1" indent="-342900">
              <a:buFont typeface="Wingdings" pitchFamily="2" charset="2"/>
              <a:buChar char="l"/>
            </a:pPr>
            <a:r>
              <a:rPr lang="en-US" dirty="0"/>
              <a:t>Does not protect against reverse engineering or independent invention.</a:t>
            </a:r>
          </a:p>
          <a:p>
            <a:pPr marL="342900" lvl="1" indent="-342900">
              <a:buFont typeface="Wingdings" pitchFamily="2" charset="2"/>
              <a:buChar char="l"/>
            </a:pPr>
            <a:r>
              <a:rPr lang="en-US" dirty="0"/>
              <a:t>No Federal Registration.</a:t>
            </a:r>
          </a:p>
          <a:p>
            <a:pPr marL="342900" lvl="1" indent="-342900">
              <a:buFont typeface="Wingdings" pitchFamily="2" charset="2"/>
              <a:buChar char="l"/>
            </a:pPr>
            <a:r>
              <a:rPr lang="en-US" dirty="0"/>
              <a:t>Compare with patents…no term limit, no question of whether a Trade Secret will be granted.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4">
      <a:dk1>
        <a:srgbClr val="000000"/>
      </a:dk1>
      <a:lt1>
        <a:srgbClr val="FFFFFF"/>
      </a:lt1>
      <a:dk2>
        <a:srgbClr val="9900CC"/>
      </a:dk2>
      <a:lt2>
        <a:srgbClr val="006600"/>
      </a:lt2>
      <a:accent1>
        <a:srgbClr val="33CC33"/>
      </a:accent1>
      <a:accent2>
        <a:srgbClr val="FFCC66"/>
      </a:accent2>
      <a:accent3>
        <a:srgbClr val="FFFFFF"/>
      </a:accent3>
      <a:accent4>
        <a:srgbClr val="000000"/>
      </a:accent4>
      <a:accent5>
        <a:srgbClr val="ADE2AD"/>
      </a:accent5>
      <a:accent6>
        <a:srgbClr val="E7B95C"/>
      </a:accent6>
      <a:hlink>
        <a:srgbClr val="0033CC"/>
      </a:hlink>
      <a:folHlink>
        <a:srgbClr val="CC0066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22653</TotalTime>
  <Words>860</Words>
  <Application>Microsoft Office PowerPoint</Application>
  <PresentationFormat>On-screen Show (4:3)</PresentationFormat>
  <Paragraphs>107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Wingdings</vt:lpstr>
      <vt:lpstr>Capsules</vt:lpstr>
      <vt:lpstr>PowerPoint Presentation</vt:lpstr>
      <vt:lpstr>About Us </vt:lpstr>
      <vt:lpstr>Today’s Objectives</vt:lpstr>
      <vt:lpstr>Types of Intellectual Property </vt:lpstr>
      <vt:lpstr>Patents</vt:lpstr>
      <vt:lpstr>Types of U.S. Patent Applications</vt:lpstr>
      <vt:lpstr>Starting the Patent Clock</vt:lpstr>
      <vt:lpstr>Types of International Patent Applications</vt:lpstr>
      <vt:lpstr>Trade Secrets</vt:lpstr>
      <vt:lpstr>Trademarks</vt:lpstr>
      <vt:lpstr>Trademarks</vt:lpstr>
      <vt:lpstr>Copyrights</vt:lpstr>
      <vt:lpstr>What Can Intellectual Property Do For Your Business?</vt:lpstr>
      <vt:lpstr>What Can Intellectual Property Do For Your Business?</vt:lpstr>
      <vt:lpstr>When Do I Need to Consider IP Protection?</vt:lpstr>
      <vt:lpstr>Public Disclosure</vt:lpstr>
      <vt:lpstr>Public Disclosure</vt:lpstr>
      <vt:lpstr>Capturing IP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Potomac Patent Group PLLC Attorneys at Law</dc:title>
  <dc:creator>Steve</dc:creator>
  <cp:lastModifiedBy>Steven</cp:lastModifiedBy>
  <cp:revision>614</cp:revision>
  <dcterms:created xsi:type="dcterms:W3CDTF">2003-09-17T18:09:50Z</dcterms:created>
  <dcterms:modified xsi:type="dcterms:W3CDTF">2019-11-06T16:01:15Z</dcterms:modified>
</cp:coreProperties>
</file>